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601200" cy="12801600" type="A3"/>
  <p:notesSz cx="9928225" cy="143573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>
        <p:scale>
          <a:sx n="60" d="100"/>
          <a:sy n="60" d="100"/>
        </p:scale>
        <p:origin x="1596" y="-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720361"/>
          </a:xfrm>
          <a:prstGeom prst="rect">
            <a:avLst/>
          </a:prstGeom>
        </p:spPr>
        <p:txBody>
          <a:bodyPr vert="horz" lIns="138769" tIns="69385" rIns="138769" bIns="69385" rtlCol="0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720361"/>
          </a:xfrm>
          <a:prstGeom prst="rect">
            <a:avLst/>
          </a:prstGeom>
        </p:spPr>
        <p:txBody>
          <a:bodyPr vert="horz" lIns="138769" tIns="69385" rIns="138769" bIns="69385" rtlCol="0"/>
          <a:lstStyle>
            <a:lvl1pPr algn="r">
              <a:defRPr sz="1800"/>
            </a:lvl1pPr>
          </a:lstStyle>
          <a:p>
            <a:fld id="{6F8031F5-82CE-6C42-BFB1-E321679AE419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148013" y="1795463"/>
            <a:ext cx="3632200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69" tIns="69385" rIns="138769" bIns="69385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2823" y="6909474"/>
            <a:ext cx="7942580" cy="5653207"/>
          </a:xfrm>
          <a:prstGeom prst="rect">
            <a:avLst/>
          </a:prstGeom>
        </p:spPr>
        <p:txBody>
          <a:bodyPr vert="horz" lIns="138769" tIns="69385" rIns="138769" bIns="69385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3636992"/>
            <a:ext cx="4302231" cy="720359"/>
          </a:xfrm>
          <a:prstGeom prst="rect">
            <a:avLst/>
          </a:prstGeom>
        </p:spPr>
        <p:txBody>
          <a:bodyPr vert="horz" lIns="138769" tIns="69385" rIns="138769" bIns="69385" rtlCol="0" anchor="b"/>
          <a:lstStyle>
            <a:lvl1pPr algn="l">
              <a:defRPr sz="18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697" y="13636992"/>
            <a:ext cx="4302231" cy="720359"/>
          </a:xfrm>
          <a:prstGeom prst="rect">
            <a:avLst/>
          </a:prstGeom>
        </p:spPr>
        <p:txBody>
          <a:bodyPr vert="horz" lIns="138769" tIns="69385" rIns="138769" bIns="69385" rtlCol="0" anchor="b"/>
          <a:lstStyle>
            <a:lvl1pPr algn="r">
              <a:defRPr sz="1800"/>
            </a:lvl1pPr>
          </a:lstStyle>
          <a:p>
            <a:fld id="{6D0EE485-B538-C54A-88CA-3A8B53B2D4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692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850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43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17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932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80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590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15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954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544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68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732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5ADAD-D793-2840-8B8C-2CBA964F19F8}" type="datetimeFigureOut">
              <a:rPr lang="fr-FR" smtClean="0"/>
              <a:t>25/06/2020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B8C6-84D2-AB4F-B4BA-381765142D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2632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>
                <a:alpha val="95000"/>
              </a:srgbClr>
            </a:gs>
            <a:gs pos="29000">
              <a:schemeClr val="bg1"/>
            </a:gs>
            <a:gs pos="100000">
              <a:srgbClr val="FF000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04C1A9F-90F9-4045-8B26-1EBD36D89326}"/>
              </a:ext>
            </a:extLst>
          </p:cNvPr>
          <p:cNvSpPr txBox="1"/>
          <p:nvPr/>
        </p:nvSpPr>
        <p:spPr>
          <a:xfrm>
            <a:off x="1385047" y="953526"/>
            <a:ext cx="683110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chemeClr val="bg1"/>
                </a:solidFill>
                <a:latin typeface="Chalkboard" panose="03050602040202020205" pitchFamily="66" charset="77"/>
              </a:rPr>
              <a:t>Protocole sanitaire COVID 19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  <a:latin typeface="Chalkboard" panose="03050602040202020205" pitchFamily="66" charset="77"/>
              </a:rPr>
              <a:t>Selon les recommandations de la Fédération Française de Voile</a:t>
            </a:r>
          </a:p>
          <a:p>
            <a:pPr algn="ctr"/>
            <a:r>
              <a:rPr lang="fr-FR" sz="1400" dirty="0">
                <a:solidFill>
                  <a:schemeClr val="bg1"/>
                </a:solidFill>
                <a:latin typeface="Chalkboard" panose="03050602040202020205" pitchFamily="66" charset="77"/>
              </a:rPr>
              <a:t>---</a:t>
            </a:r>
          </a:p>
          <a:p>
            <a:pPr algn="ctr"/>
            <a:r>
              <a:rPr lang="fr-FR" sz="1400" i="1" dirty="0">
                <a:solidFill>
                  <a:schemeClr val="bg1"/>
                </a:solidFill>
                <a:latin typeface="Chalkboard" panose="03050602040202020205" pitchFamily="66" charset="77"/>
              </a:rPr>
              <a:t>Le protocole complet est disponible au secrétariat pour consultation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8510E4F-08E0-AF45-B3E5-B601755A9E51}"/>
              </a:ext>
            </a:extLst>
          </p:cNvPr>
          <p:cNvSpPr/>
          <p:nvPr/>
        </p:nvSpPr>
        <p:spPr>
          <a:xfrm>
            <a:off x="268940" y="2465768"/>
            <a:ext cx="4531659" cy="4007224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dirty="0">
                <a:solidFill>
                  <a:srgbClr val="FF0000"/>
                </a:solidFill>
                <a:latin typeface="Chalkboard" panose="03050602040202020205" pitchFamily="66" charset="77"/>
              </a:rPr>
              <a:t>1/ Accueil &amp; Principes</a:t>
            </a:r>
          </a:p>
          <a:p>
            <a:endParaRPr lang="fr-FR" sz="2400" dirty="0">
              <a:solidFill>
                <a:srgbClr val="FF0000"/>
              </a:solidFill>
              <a:latin typeface="Chalkboard" panose="03050602040202020205" pitchFamily="66" charset="77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Les gestes barrières doivent être respectés.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 port du masque est conseillé.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Du savon ou une solution hydroalcoolique est à disposition sur le site.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Les vestiaires sont fermés au public.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A608E92-DD8B-E748-AA39-494578A8B44A}"/>
              </a:ext>
            </a:extLst>
          </p:cNvPr>
          <p:cNvSpPr/>
          <p:nvPr/>
        </p:nvSpPr>
        <p:spPr>
          <a:xfrm>
            <a:off x="4800600" y="2465768"/>
            <a:ext cx="4531659" cy="4007224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dirty="0">
                <a:solidFill>
                  <a:srgbClr val="FF0000"/>
                </a:solidFill>
                <a:latin typeface="Chalkboard" panose="03050602040202020205" pitchFamily="66" charset="77"/>
              </a:rPr>
              <a:t>2/ Equipement des pratiquants</a:t>
            </a:r>
          </a:p>
          <a:p>
            <a:endParaRPr lang="fr-FR" sz="2400" dirty="0">
              <a:solidFill>
                <a:srgbClr val="FF0000"/>
              </a:solidFill>
              <a:latin typeface="Chalkboard" panose="03050602040202020205" pitchFamily="66" charset="77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Les vestiaires sont fermés. Les affaires des pratiquants ne peuvent pas être stockées dans les locaux du club.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Les gilets de sauvetage sont attribués et fournis par le moniteur.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2327A18-49FC-B742-A69C-7AAC487858B2}"/>
              </a:ext>
            </a:extLst>
          </p:cNvPr>
          <p:cNvSpPr/>
          <p:nvPr/>
        </p:nvSpPr>
        <p:spPr>
          <a:xfrm>
            <a:off x="268941" y="6472992"/>
            <a:ext cx="4531659" cy="4007224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2400" dirty="0">
                <a:solidFill>
                  <a:srgbClr val="FF0000"/>
                </a:solidFill>
                <a:latin typeface="Chalkboard" panose="03050602040202020205" pitchFamily="66" charset="77"/>
              </a:rPr>
              <a:t>3/ Déroulement des séances</a:t>
            </a:r>
          </a:p>
          <a:p>
            <a:endParaRPr lang="fr-FR" sz="2400" dirty="0">
              <a:solidFill>
                <a:srgbClr val="FF0000"/>
              </a:solidFill>
              <a:latin typeface="Chalkboard" panose="03050602040202020205" pitchFamily="66" charset="77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Les briefings et débriefings sont réalisés en extérieur </a:t>
            </a:r>
          </a:p>
          <a:p>
            <a:pPr marL="285750" indent="-285750">
              <a:buFont typeface="Wingdings" pitchFamily="2" charset="2"/>
              <a:buChar char="v"/>
            </a:pPr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Des espaces d’accueil groupe par groupe sont aménagés sur le site.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925E0F6-9780-514E-B9DD-613F72AAAFCC}"/>
              </a:ext>
            </a:extLst>
          </p:cNvPr>
          <p:cNvSpPr/>
          <p:nvPr/>
        </p:nvSpPr>
        <p:spPr>
          <a:xfrm>
            <a:off x="4800600" y="6491396"/>
            <a:ext cx="4531659" cy="4007224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fr-FR" sz="2400" dirty="0">
              <a:solidFill>
                <a:srgbClr val="FF0000"/>
              </a:solidFill>
              <a:latin typeface="Chalkboard" panose="03050602040202020205" pitchFamily="66" charset="77"/>
            </a:endParaRPr>
          </a:p>
          <a:p>
            <a:r>
              <a:rPr lang="fr-FR" sz="2400" dirty="0">
                <a:solidFill>
                  <a:srgbClr val="FF0000"/>
                </a:solidFill>
                <a:latin typeface="Chalkboard" panose="03050602040202020205" pitchFamily="66" charset="77"/>
              </a:rPr>
              <a:t>4/ Fin de séance</a:t>
            </a:r>
          </a:p>
          <a:p>
            <a:endParaRPr lang="fr-FR" sz="2400" dirty="0">
              <a:solidFill>
                <a:srgbClr val="FF0000"/>
              </a:solidFill>
              <a:latin typeface="Chalkboard" panose="03050602040202020205" pitchFamily="66" charset="77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Les  pratiquants déposent les gilets dans un bac dédié. Le moniteur en assure </a:t>
            </a:r>
            <a:r>
              <a:rPr lang="fr-FR" sz="1600">
                <a:solidFill>
                  <a:srgbClr val="0070C0"/>
                </a:solidFill>
              </a:rPr>
              <a:t>la désinfection.</a:t>
            </a:r>
          </a:p>
          <a:p>
            <a:endParaRPr lang="fr-FR" sz="1600" dirty="0">
              <a:solidFill>
                <a:srgbClr val="0070C0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FR" sz="1600" dirty="0">
                <a:solidFill>
                  <a:srgbClr val="0070C0"/>
                </a:solidFill>
              </a:rPr>
              <a:t>Un virucide respectant la norme EN 14476 est pulvérisé sur l’ensemble du matériel par le moniteur. </a:t>
            </a:r>
          </a:p>
          <a:p>
            <a:endParaRPr lang="fr-FR" dirty="0">
              <a:solidFill>
                <a:srgbClr val="0070C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2BCEA2D-7102-DC43-8DBC-97D6C3FE9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11" y="78324"/>
            <a:ext cx="952577" cy="92333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2197BA1A-2277-174C-AF83-A5B4D4CA901F}"/>
              </a:ext>
            </a:extLst>
          </p:cNvPr>
          <p:cNvSpPr txBox="1"/>
          <p:nvPr/>
        </p:nvSpPr>
        <p:spPr>
          <a:xfrm>
            <a:off x="268941" y="10882608"/>
            <a:ext cx="90633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Les horaires d’ouverture du portail</a:t>
            </a:r>
          </a:p>
          <a:p>
            <a:pPr algn="ctr"/>
            <a:r>
              <a:rPr lang="fr-FR" dirty="0">
                <a:latin typeface="Calibri Light" panose="020F0302020204030204" pitchFamily="34" charset="0"/>
                <a:cs typeface="Calibri Light" panose="020F0302020204030204" pitchFamily="34" charset="0"/>
              </a:rPr>
              <a:t>Mercredi : 13h30 à 14h15 / 17h00 à 17h30</a:t>
            </a:r>
          </a:p>
          <a:p>
            <a:pPr algn="ctr"/>
            <a:r>
              <a:rPr lang="fr-FR" dirty="0">
                <a:latin typeface="Calibri Light" panose="020F0302020204030204" pitchFamily="34" charset="0"/>
                <a:cs typeface="Calibri Light" panose="020F0302020204030204" pitchFamily="34" charset="0"/>
              </a:rPr>
              <a:t>Samedi : 08h45 à 09h15 / 12h00 à 12h30 / 13h30 à 14h15 / 17h00 à 17h30</a:t>
            </a:r>
          </a:p>
          <a:p>
            <a:pPr algn="ctr"/>
            <a:endParaRPr lang="fr-FR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fr-FR" dirty="0">
                <a:latin typeface="Calibri Light" panose="020F0302020204030204" pitchFamily="34" charset="0"/>
                <a:cs typeface="Calibri Light" panose="020F0302020204030204" pitchFamily="34" charset="0"/>
              </a:rPr>
              <a:t>Les inscriptions en ligne sont recommandées afin de limiter les contacts au secrétariat</a:t>
            </a:r>
          </a:p>
        </p:txBody>
      </p:sp>
    </p:spTree>
    <p:extLst>
      <p:ext uri="{BB962C8B-B14F-4D97-AF65-F5344CB8AC3E}">
        <p14:creationId xmlns:p14="http://schemas.microsoft.com/office/powerpoint/2010/main" val="30320354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EE684447D6F14183DACE32FEB3BA78" ma:contentTypeVersion="12" ma:contentTypeDescription="Create a new document." ma:contentTypeScope="" ma:versionID="4dfe33afb0c32812de26f173cf3da1fa">
  <xsd:schema xmlns:xsd="http://www.w3.org/2001/XMLSchema" xmlns:xs="http://www.w3.org/2001/XMLSchema" xmlns:p="http://schemas.microsoft.com/office/2006/metadata/properties" xmlns:ns2="a6a39f9d-40ed-4576-8fc5-61b4aacd9026" xmlns:ns3="591f441c-55f8-4165-ba61-a717d962f007" targetNamespace="http://schemas.microsoft.com/office/2006/metadata/properties" ma:root="true" ma:fieldsID="6d7e61d7c8dc471a0205a01b596d0927" ns2:_="" ns3:_="">
    <xsd:import namespace="a6a39f9d-40ed-4576-8fc5-61b4aacd9026"/>
    <xsd:import namespace="591f441c-55f8-4165-ba61-a717d962f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39f9d-40ed-4576-8fc5-61b4aacd90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fe55bc-1bae-482a-b359-8dee048f4a2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f441c-55f8-4165-ba61-a717d962f00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b36582b-7511-4459-86b7-af52e9b551c5}" ma:internalName="TaxCatchAll" ma:showField="CatchAllData" ma:web="591f441c-55f8-4165-ba61-a717d962f0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6a39f9d-40ed-4576-8fc5-61b4aacd9026">
      <Terms xmlns="http://schemas.microsoft.com/office/infopath/2007/PartnerControls"/>
    </lcf76f155ced4ddcb4097134ff3c332f>
    <TaxCatchAll xmlns="591f441c-55f8-4165-ba61-a717d962f007" xsi:nil="true"/>
  </documentManagement>
</p:properties>
</file>

<file path=customXml/itemProps1.xml><?xml version="1.0" encoding="utf-8"?>
<ds:datastoreItem xmlns:ds="http://schemas.openxmlformats.org/officeDocument/2006/customXml" ds:itemID="{54041991-3279-4B36-8613-770D6E7C32EA}"/>
</file>

<file path=customXml/itemProps2.xml><?xml version="1.0" encoding="utf-8"?>
<ds:datastoreItem xmlns:ds="http://schemas.openxmlformats.org/officeDocument/2006/customXml" ds:itemID="{71072005-42DF-4BE5-838B-8FBB50C15B7F}"/>
</file>

<file path=customXml/itemProps3.xml><?xml version="1.0" encoding="utf-8"?>
<ds:datastoreItem xmlns:ds="http://schemas.openxmlformats.org/officeDocument/2006/customXml" ds:itemID="{274771C1-EDC3-4476-A4ED-1FF3EFA059E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208</Words>
  <Application>Microsoft Office PowerPoint</Application>
  <PresentationFormat>A3 (297 x 420 mm)</PresentationFormat>
  <Paragraphs>36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Chalkboard</vt:lpstr>
      <vt:lpstr>Wingdings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Florian RIBEIRO</dc:creator>
  <cp:lastModifiedBy>manuel.lodeho@snonantes.com</cp:lastModifiedBy>
  <cp:revision>17</cp:revision>
  <cp:lastPrinted>2020-05-12T14:59:24Z</cp:lastPrinted>
  <dcterms:created xsi:type="dcterms:W3CDTF">2020-05-12T12:14:58Z</dcterms:created>
  <dcterms:modified xsi:type="dcterms:W3CDTF">2020-06-25T12:17:22Z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0x010100D5EE684447D6F14183DACE32FEB3BA78</vt:lpwstr>
  </property>
</Properties>
</file>